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1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Образовательная программа МАДОУ Червишевского детского сада «Сибирячок»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476672"/>
            <a:ext cx="5328592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Детское конструирование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260648"/>
            <a:ext cx="3250704" cy="6336704"/>
          </a:xfrm>
        </p:spPr>
        <p:txBody>
          <a:bodyPr>
            <a:noAutofit/>
          </a:bodyPr>
          <a:lstStyle/>
          <a:p>
            <a:pPr algn="l"/>
            <a:r>
              <a:rPr lang="ru-RU" sz="1600" b="1" dirty="0" smtClean="0"/>
              <a:t>Виды детского конструирования:</a:t>
            </a:r>
            <a:endParaRPr lang="ru-RU" sz="1600" dirty="0" smtClean="0"/>
          </a:p>
          <a:p>
            <a:pPr lvl="0" algn="l"/>
            <a:r>
              <a:rPr lang="ru-RU" sz="1600" dirty="0" smtClean="0"/>
              <a:t>Из строительного материала.</a:t>
            </a:r>
          </a:p>
          <a:p>
            <a:pPr lvl="0" algn="l"/>
            <a:r>
              <a:rPr lang="ru-RU" sz="1600" dirty="0" smtClean="0"/>
              <a:t>Из бумаги.</a:t>
            </a:r>
          </a:p>
          <a:p>
            <a:pPr lvl="0" algn="l"/>
            <a:r>
              <a:rPr lang="ru-RU" sz="1600" dirty="0" smtClean="0"/>
              <a:t>Ил природного материала.</a:t>
            </a:r>
          </a:p>
          <a:p>
            <a:pPr lvl="0" algn="l"/>
            <a:r>
              <a:rPr lang="ru-RU" sz="1600" dirty="0" smtClean="0"/>
              <a:t>Из промышленных отходов.</a:t>
            </a:r>
          </a:p>
          <a:p>
            <a:pPr lvl="0" algn="l"/>
            <a:r>
              <a:rPr lang="ru-RU" sz="1600" dirty="0" smtClean="0"/>
              <a:t>Из деталей конструкторов.</a:t>
            </a:r>
          </a:p>
          <a:p>
            <a:pPr lvl="0" algn="l"/>
            <a:r>
              <a:rPr lang="ru-RU" sz="1600" dirty="0" smtClean="0"/>
              <a:t>Из крупно- габаритных модулей.</a:t>
            </a:r>
          </a:p>
          <a:p>
            <a:pPr lvl="0" algn="l"/>
            <a:r>
              <a:rPr lang="ru-RU" sz="1600" dirty="0" smtClean="0"/>
              <a:t>Практическое и компьютерное.</a:t>
            </a:r>
          </a:p>
          <a:p>
            <a:pPr algn="l"/>
            <a:r>
              <a:rPr lang="ru-RU" sz="1600" b="1" dirty="0" smtClean="0"/>
              <a:t>Формы организации обучения конструированию:</a:t>
            </a:r>
            <a:endParaRPr lang="ru-RU" sz="1600" dirty="0" smtClean="0"/>
          </a:p>
          <a:p>
            <a:pPr lvl="0" algn="l"/>
            <a:r>
              <a:rPr lang="ru-RU" sz="1600" dirty="0" smtClean="0"/>
              <a:t>Конструирование по модели.</a:t>
            </a:r>
          </a:p>
          <a:p>
            <a:pPr lvl="0" algn="l"/>
            <a:r>
              <a:rPr lang="ru-RU" sz="1600" dirty="0" smtClean="0"/>
              <a:t>Конструирование по условиям.</a:t>
            </a:r>
          </a:p>
          <a:p>
            <a:pPr lvl="0" algn="l"/>
            <a:r>
              <a:rPr lang="ru-RU" sz="1600" dirty="0" smtClean="0"/>
              <a:t>Конструирование по образцу.</a:t>
            </a:r>
          </a:p>
          <a:p>
            <a:pPr lvl="0" algn="l"/>
            <a:r>
              <a:rPr lang="ru-RU" sz="1600" dirty="0" smtClean="0"/>
              <a:t>Конструирование по замыслу.</a:t>
            </a:r>
          </a:p>
          <a:p>
            <a:pPr lvl="0" algn="l"/>
            <a:r>
              <a:rPr lang="ru-RU" sz="1600" dirty="0" smtClean="0"/>
              <a:t>Конструирование по теме. </a:t>
            </a:r>
          </a:p>
          <a:p>
            <a:pPr lvl="0" algn="l"/>
            <a:r>
              <a:rPr lang="ru-RU" sz="1600" dirty="0" smtClean="0"/>
              <a:t>Каркасное конструирование.</a:t>
            </a:r>
          </a:p>
          <a:p>
            <a:pPr lvl="0" algn="l"/>
            <a:r>
              <a:rPr lang="ru-RU" sz="1600" dirty="0" smtClean="0"/>
              <a:t>Конструирование по чертежам и схемам.</a:t>
            </a:r>
          </a:p>
        </p:txBody>
      </p:sp>
      <p:pic>
        <p:nvPicPr>
          <p:cNvPr id="5" name="Содержимое 4" descr="DSC_004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1772816"/>
            <a:ext cx="5112327" cy="34082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Технологии проектной деятельности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20880" cy="4536504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Этапы в развитии проектной деятельности:</a:t>
            </a: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800" i="1" dirty="0" err="1" smtClean="0">
                <a:solidFill>
                  <a:schemeClr val="tx1"/>
                </a:solidFill>
              </a:rPr>
              <a:t>Подражательско-исполнительский</a:t>
            </a:r>
            <a:endParaRPr lang="ru-RU" sz="2800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800" i="1" dirty="0" err="1" smtClean="0">
                <a:solidFill>
                  <a:schemeClr val="tx1"/>
                </a:solidFill>
              </a:rPr>
              <a:t>Общеразвивающий</a:t>
            </a:r>
            <a:endParaRPr lang="ru-RU" sz="2800" i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800" i="1" dirty="0" smtClean="0">
                <a:solidFill>
                  <a:schemeClr val="tx1"/>
                </a:solidFill>
              </a:rPr>
              <a:t>Творческий</a:t>
            </a:r>
          </a:p>
          <a:p>
            <a:pPr marL="457200" indent="-457200" algn="l"/>
            <a:endParaRPr lang="ru-RU" sz="2000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Развивающая  среда  </a:t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построена  на  следующих  принципах: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20880" cy="4536504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насыщенность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dirty="0" err="1" smtClean="0">
                <a:solidFill>
                  <a:schemeClr val="tx1"/>
                </a:solidFill>
              </a:rPr>
              <a:t>трансформируемость</a:t>
            </a:r>
            <a:endParaRPr lang="ru-RU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dirty="0" err="1" smtClean="0">
                <a:solidFill>
                  <a:schemeClr val="tx1"/>
                </a:solidFill>
              </a:rPr>
              <a:t>полифункциональность</a:t>
            </a:r>
            <a:endParaRPr lang="ru-RU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вариативность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доступность 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безопасность.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23528" y="2348880"/>
            <a:ext cx="2448272" cy="4281339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1800" dirty="0" smtClean="0"/>
              <a:t>Основная образовательная программа разработана в соответствии с федеральным  государственным образовательным стандартом  дошкольного образования</a:t>
            </a:r>
            <a:r>
              <a:rPr lang="ru-RU" sz="1800" b="1" dirty="0" smtClean="0"/>
              <a:t> </a:t>
            </a:r>
            <a:r>
              <a:rPr lang="ru-RU" sz="1800" dirty="0" smtClean="0"/>
              <a:t>(Приказ Министерства образования и науки РФ от 17 октября 2013 г. №1155) на основании Примерной основной образовательной программы дошкольного образования «Мозаика».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36196689"/>
              </p:ext>
            </p:extLst>
          </p:nvPr>
        </p:nvGraphicFramePr>
        <p:xfrm>
          <a:off x="3275857" y="273050"/>
          <a:ext cx="5616622" cy="667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3324"/>
                <a:gridCol w="4205267"/>
                <a:gridCol w="288031"/>
              </a:tblGrid>
              <a:tr h="347638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Структура    организации</a:t>
                      </a:r>
                      <a:endParaRPr lang="ru-RU" sz="18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771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dirty="0" smtClean="0"/>
                        <a:t>Заведующий</a:t>
                      </a:r>
                      <a:r>
                        <a:rPr lang="ru-RU" sz="1800" dirty="0" smtClean="0"/>
                        <a:t> детского сада принимается на работу и освобождается от  должности по </a:t>
                      </a:r>
                      <a:r>
                        <a:rPr lang="ru-RU" sz="1800" dirty="0" smtClean="0"/>
                        <a:t>распоряжению Администрации Тюменского</a:t>
                      </a:r>
                      <a:r>
                        <a:rPr lang="ru-RU" sz="1800" baseline="0" dirty="0" smtClean="0"/>
                        <a:t> муниципального района</a:t>
                      </a:r>
                      <a:r>
                        <a:rPr lang="ru-RU" sz="1800" dirty="0" smtClean="0"/>
                        <a:t>.</a:t>
                      </a:r>
                      <a:endParaRPr lang="ru-RU" sz="18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1912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/>
                      <a:r>
                        <a:rPr lang="ru-RU" sz="1800" dirty="0" smtClean="0"/>
                        <a:t>Стратегический аспект организации – заведующий, заведующий филиала, заместитель заведующего, главный бухгалтер (должностные лица, несущие полную ответственность за все, что происходит в учреждении). </a:t>
                      </a:r>
                    </a:p>
                    <a:p>
                      <a:pPr lvl="0"/>
                      <a:r>
                        <a:rPr lang="ru-RU" sz="1800" dirty="0" smtClean="0"/>
                        <a:t>«Операционным ядром» в нашем детском саду  являются </a:t>
                      </a:r>
                      <a:r>
                        <a:rPr lang="ru-RU" sz="1800" u="sng" dirty="0" smtClean="0"/>
                        <a:t>педагоги</a:t>
                      </a:r>
                      <a:r>
                        <a:rPr lang="ru-RU" sz="1800" dirty="0" smtClean="0"/>
                        <a:t>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lvl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Основной целью и задачей </a:t>
                      </a:r>
                      <a:r>
                        <a:rPr lang="ru-RU" sz="1800" u="sng" dirty="0" smtClean="0"/>
                        <a:t>вспомогательного персонала </a:t>
                      </a:r>
                      <a:r>
                        <a:rPr lang="ru-RU" sz="1800" dirty="0" smtClean="0"/>
                        <a:t>являются:</a:t>
                      </a:r>
                    </a:p>
                    <a:p>
                      <a:pPr lvl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- обеспечение хозяйственного обслуживания учреждения </a:t>
                      </a:r>
                    </a:p>
                    <a:p>
                      <a:pPr lvl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- создание необходимых условий для функционирования </a:t>
                      </a:r>
                      <a:r>
                        <a:rPr lang="ru-RU" sz="1800" dirty="0" err="1" smtClean="0"/>
                        <a:t>д\с</a:t>
                      </a:r>
                      <a:r>
                        <a:rPr lang="ru-RU" sz="1800" dirty="0" smtClean="0"/>
                        <a:t> </a:t>
                      </a:r>
                    </a:p>
                    <a:p>
                      <a:pPr lvl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- обеспечение безопасных условий пребывания детей в </a:t>
                      </a:r>
                      <a:r>
                        <a:rPr lang="ru-RU" sz="1800" dirty="0" err="1" smtClean="0"/>
                        <a:t>д\с</a:t>
                      </a:r>
                      <a:r>
                        <a:rPr lang="ru-RU" sz="1800" dirty="0" smtClean="0"/>
                        <a:t> и соответствующих  условий труда для персонала ОУ. </a:t>
                      </a:r>
                      <a:endParaRPr lang="ru-RU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3502"/>
            <a:ext cx="2232248" cy="20189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72400" cy="14127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u="sng" dirty="0" smtClean="0">
                <a:solidFill>
                  <a:schemeClr val="tx1"/>
                </a:solidFill>
              </a:rPr>
              <a:t>Цель программы: 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позитивная социализация и всестороннее развитие ребенка раннего и дошкольного возраста в адекватных его возрасту детских видах деятельности.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700808"/>
            <a:ext cx="7920880" cy="4680520"/>
          </a:xfrm>
        </p:spPr>
        <p:txBody>
          <a:bodyPr>
            <a:normAutofit/>
          </a:bodyPr>
          <a:lstStyle/>
          <a:p>
            <a:pPr lvl="1"/>
            <a:r>
              <a:rPr lang="ru-RU" sz="2400" b="1" dirty="0" smtClean="0"/>
              <a:t>Направления развития детей. </a:t>
            </a:r>
          </a:p>
          <a:p>
            <a:pPr lvl="1" algn="l">
              <a:buFont typeface="Wingdings" pitchFamily="2" charset="2"/>
              <a:buChar char="ü"/>
            </a:pPr>
            <a:r>
              <a:rPr lang="ru-RU" sz="2400" dirty="0" smtClean="0"/>
              <a:t>Образовательная область «Физическое развитие»             </a:t>
            </a:r>
          </a:p>
          <a:p>
            <a:pPr lvl="1" algn="l">
              <a:buFont typeface="Wingdings" pitchFamily="2" charset="2"/>
              <a:buChar char="ü"/>
            </a:pPr>
            <a:r>
              <a:rPr lang="ru-RU" sz="2400" dirty="0" smtClean="0"/>
              <a:t>Образовательная область «Социально-коммуникативное развитие»</a:t>
            </a:r>
          </a:p>
          <a:p>
            <a:pPr lvl="1" algn="l">
              <a:buFont typeface="Wingdings" pitchFamily="2" charset="2"/>
              <a:buChar char="ü"/>
            </a:pPr>
            <a:r>
              <a:rPr lang="ru-RU" sz="2400" dirty="0" smtClean="0"/>
              <a:t>Образовательная область «Развитие речи»</a:t>
            </a:r>
          </a:p>
          <a:p>
            <a:pPr lvl="1" algn="l">
              <a:buFont typeface="Wingdings" pitchFamily="2" charset="2"/>
              <a:buChar char="ü"/>
            </a:pPr>
            <a:r>
              <a:rPr lang="ru-RU" sz="2400" dirty="0" smtClean="0"/>
              <a:t>Образовательная область «Познавательное развитие»</a:t>
            </a:r>
          </a:p>
          <a:p>
            <a:pPr lvl="1" algn="l">
              <a:buFont typeface="Wingdings" pitchFamily="2" charset="2"/>
              <a:buChar char="ü"/>
            </a:pPr>
            <a:r>
              <a:rPr lang="ru-RU" sz="2400" dirty="0" smtClean="0"/>
              <a:t>Образовательная область «Художественно-эстетическое развитие»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400" i="1" dirty="0" smtClean="0"/>
              <a:t>Социально – коммуникативное развитие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20880" cy="4824536"/>
          </a:xfrm>
        </p:spPr>
        <p:txBody>
          <a:bodyPr>
            <a:normAutofit fontScale="40000" lnSpcReduction="20000"/>
          </a:bodyPr>
          <a:lstStyle/>
          <a:p>
            <a:endParaRPr lang="ru-RU" sz="8800" b="1" dirty="0" smtClean="0">
              <a:solidFill>
                <a:schemeClr val="tx1"/>
              </a:solidFill>
            </a:endParaRPr>
          </a:p>
          <a:p>
            <a:r>
              <a:rPr lang="ru-RU" sz="8800" b="1" dirty="0" smtClean="0">
                <a:solidFill>
                  <a:schemeClr val="tx1"/>
                </a:solidFill>
              </a:rPr>
              <a:t>Задачи:</a:t>
            </a:r>
          </a:p>
          <a:p>
            <a:pPr marL="742950" lvl="0" indent="-742950" algn="l">
              <a:buFont typeface="+mj-lt"/>
              <a:buAutoNum type="arabicPeriod"/>
            </a:pPr>
            <a:r>
              <a:rPr lang="ru-RU" sz="4200" dirty="0" smtClean="0">
                <a:solidFill>
                  <a:schemeClr val="tx1"/>
                </a:solidFill>
              </a:rPr>
              <a:t>Присвоение норм и ценностей, принятых в обществе, включая моральные и нравственные ценности.</a:t>
            </a:r>
          </a:p>
          <a:p>
            <a:pPr marL="742950" lvl="0" indent="-742950" algn="l">
              <a:buFont typeface="+mj-lt"/>
              <a:buAutoNum type="arabicPeriod"/>
            </a:pPr>
            <a:r>
              <a:rPr lang="ru-RU" sz="4200" dirty="0" smtClean="0">
                <a:solidFill>
                  <a:schemeClr val="tx1"/>
                </a:solidFill>
              </a:rPr>
              <a:t>Развитие общения и взаимодействия ребёнка со взрослыми и сверстниками.</a:t>
            </a:r>
          </a:p>
          <a:p>
            <a:pPr marL="742950" lvl="0" indent="-742950" algn="l">
              <a:buFont typeface="+mj-lt"/>
              <a:buAutoNum type="arabicPeriod"/>
            </a:pPr>
            <a:r>
              <a:rPr lang="ru-RU" sz="4200" dirty="0" smtClean="0">
                <a:solidFill>
                  <a:schemeClr val="tx1"/>
                </a:solidFill>
              </a:rPr>
              <a:t>Становление самостоятельности, целенаправленности и </a:t>
            </a:r>
            <a:r>
              <a:rPr lang="ru-RU" sz="4200" dirty="0" err="1" smtClean="0">
                <a:solidFill>
                  <a:schemeClr val="tx1"/>
                </a:solidFill>
              </a:rPr>
              <a:t>саморегуляции</a:t>
            </a:r>
            <a:r>
              <a:rPr lang="ru-RU" sz="4200" dirty="0" smtClean="0">
                <a:solidFill>
                  <a:schemeClr val="tx1"/>
                </a:solidFill>
              </a:rPr>
              <a:t> собственных действий.</a:t>
            </a:r>
          </a:p>
          <a:p>
            <a:pPr marL="742950" lvl="0" indent="-742950" algn="l">
              <a:buFont typeface="+mj-lt"/>
              <a:buAutoNum type="arabicPeriod"/>
            </a:pPr>
            <a:r>
              <a:rPr lang="ru-RU" sz="4200" dirty="0" smtClean="0">
                <a:solidFill>
                  <a:schemeClr val="tx1"/>
                </a:solidFill>
              </a:rPr>
              <a:t>Развитие социального и эмоционального интеллекта, эмоциональной отзывчивости, сопереживания.</a:t>
            </a:r>
          </a:p>
          <a:p>
            <a:pPr marL="742950" lvl="0" indent="-742950" algn="l">
              <a:buFont typeface="+mj-lt"/>
              <a:buAutoNum type="arabicPeriod"/>
            </a:pPr>
            <a:r>
              <a:rPr lang="ru-RU" sz="4200" dirty="0" smtClean="0">
                <a:solidFill>
                  <a:schemeClr val="tx1"/>
                </a:solidFill>
              </a:rPr>
              <a:t>Формирование готовности к совместной деятельности.</a:t>
            </a:r>
          </a:p>
          <a:p>
            <a:pPr marL="742950" lvl="0" indent="-742950" algn="l">
              <a:buFont typeface="+mj-lt"/>
              <a:buAutoNum type="arabicPeriod"/>
            </a:pPr>
            <a:r>
              <a:rPr lang="ru-RU" sz="4200" dirty="0" smtClean="0">
                <a:solidFill>
                  <a:schemeClr val="tx1"/>
                </a:solidFill>
              </a:rPr>
              <a:t>Формирование уважительного отношения и чувства принадлежности к своей семье и сообществу детей и взрослых в организации.</a:t>
            </a:r>
          </a:p>
          <a:p>
            <a:pPr marL="742950" lvl="0" indent="-742950" algn="l">
              <a:buFont typeface="+mj-lt"/>
              <a:buAutoNum type="arabicPeriod"/>
            </a:pPr>
            <a:r>
              <a:rPr lang="ru-RU" sz="4200" dirty="0" smtClean="0">
                <a:solidFill>
                  <a:schemeClr val="tx1"/>
                </a:solidFill>
              </a:rPr>
              <a:t>Формирование позитивных установок к различным видам труда и творчества.</a:t>
            </a:r>
          </a:p>
          <a:p>
            <a:pPr marL="742950" lvl="0" indent="-742950" algn="l">
              <a:buFont typeface="+mj-lt"/>
              <a:buAutoNum type="arabicPeriod"/>
            </a:pPr>
            <a:r>
              <a:rPr lang="ru-RU" sz="4200" dirty="0" smtClean="0">
                <a:solidFill>
                  <a:schemeClr val="tx1"/>
                </a:solidFill>
              </a:rPr>
              <a:t>Формирование основ безопасности в быту, социуме, природе.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Познавательное развитие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20880" cy="4536504"/>
          </a:xfrm>
        </p:spPr>
        <p:txBody>
          <a:bodyPr>
            <a:normAutofit fontScale="70000" lnSpcReduction="20000"/>
          </a:bodyPr>
          <a:lstStyle/>
          <a:p>
            <a:r>
              <a:rPr lang="ru-RU" sz="4900" b="1" dirty="0" smtClean="0">
                <a:solidFill>
                  <a:schemeClr val="tx1"/>
                </a:solidFill>
              </a:rPr>
              <a:t>Задачи: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Развитие интересов детей, любознательности и познавательной мотивации.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Формирование познавательных действий, становление сознания.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Развитие воображения и творческой активности.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Формирование первичных представлений о себе, других людях, объектах окружающего мира, их свойствах и отношениях (форме, цвете, размере, материале, звучании, ритме, тепе, количестве, числе, части и целом, пространстве и времени, движении и покое, причинах и следствиях и др.), 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Формирование первичных представлений о малой родине и Отечестве, представлений о </a:t>
            </a:r>
            <a:r>
              <a:rPr lang="ru-RU" sz="2400" dirty="0" err="1" smtClean="0">
                <a:solidFill>
                  <a:schemeClr val="tx1"/>
                </a:solidFill>
              </a:rPr>
              <a:t>социокультурных</a:t>
            </a:r>
            <a:r>
              <a:rPr lang="ru-RU" sz="2400" dirty="0" smtClean="0">
                <a:solidFill>
                  <a:schemeClr val="tx1"/>
                </a:solidFill>
              </a:rPr>
              <a:t> ценностях нашего народа, об отечественных традициях и праздниках, о планете Земля как общем доме людей, об особенностях природы, многообразии стран и народов мира.</a:t>
            </a:r>
          </a:p>
          <a:p>
            <a:pPr marL="514350" indent="-514350" algn="l">
              <a:buFont typeface="+mj-lt"/>
              <a:buAutoNum type="arabicPeriod"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Речевое развитие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20880" cy="4536504"/>
          </a:xfrm>
        </p:spPr>
        <p:txBody>
          <a:bodyPr>
            <a:normAutofit lnSpcReduction="10000"/>
          </a:bodyPr>
          <a:lstStyle/>
          <a:p>
            <a:r>
              <a:rPr lang="ru-RU" sz="4200" b="1" dirty="0" smtClean="0">
                <a:solidFill>
                  <a:schemeClr val="tx1"/>
                </a:solidFill>
              </a:rPr>
              <a:t>Задачи: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Владение речью как средством общения.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Обогащение активного словаря.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Развитие связной,  грамматически правильной диалогической и монологической речи.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Развитие речевого творчества.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Развитие звуковой и интонационной культуры речи, фонематического слуха.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Знакомство с книжной культурой, детской литературой, понимание на слух текстов различных жанров детской литературы.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Формирование звуковой </a:t>
            </a:r>
            <a:r>
              <a:rPr lang="ru-RU" sz="2000" dirty="0" err="1" smtClean="0">
                <a:solidFill>
                  <a:schemeClr val="tx1"/>
                </a:solidFill>
              </a:rPr>
              <a:t>аналитико</a:t>
            </a:r>
            <a:r>
              <a:rPr lang="ru-RU" sz="2000" dirty="0" smtClean="0">
                <a:solidFill>
                  <a:schemeClr val="tx1"/>
                </a:solidFill>
              </a:rPr>
              <a:t> – синтетической активности как предпосылки обучения грамоте.</a:t>
            </a:r>
          </a:p>
          <a:p>
            <a:pPr marL="514350" indent="-514350" algn="l">
              <a:buFont typeface="+mj-lt"/>
              <a:buAutoNum type="arabicPeriod"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Художественно - эстетическое развитие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20880" cy="4536504"/>
          </a:xfrm>
        </p:spPr>
        <p:txBody>
          <a:bodyPr>
            <a:normAutofit fontScale="92500" lnSpcReduction="20000"/>
          </a:bodyPr>
          <a:lstStyle/>
          <a:p>
            <a:r>
              <a:rPr lang="ru-RU" sz="4200" b="1" dirty="0" smtClean="0">
                <a:solidFill>
                  <a:schemeClr val="tx1"/>
                </a:solidFill>
              </a:rPr>
              <a:t>Задачи: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Развитие предпосылок </a:t>
            </a:r>
            <a:r>
              <a:rPr lang="ru-RU" sz="2000" dirty="0" err="1" smtClean="0">
                <a:solidFill>
                  <a:schemeClr val="tx1"/>
                </a:solidFill>
              </a:rPr>
              <a:t>ценностно</a:t>
            </a:r>
            <a:r>
              <a:rPr lang="ru-RU" sz="2000" dirty="0" smtClean="0">
                <a:solidFill>
                  <a:schemeClr val="tx1"/>
                </a:solidFill>
              </a:rPr>
              <a:t> – смыслового восприятия и понимания произведений искусства (словесного, музыкального, изобразительного), мира природы.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Становление эстетического отношения к окружающему миру.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Формирование элементарных представлений о видах искусства.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Восприятие музыки, художественной литературы, фольклора.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Стимулирование сопереживания персонажам художественных произведений.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</a:p>
          <a:p>
            <a:pPr marL="514350" indent="-514350" algn="l">
              <a:buFont typeface="+mj-lt"/>
              <a:buAutoNum type="arabicPeriod"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Физическое развитие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20880" cy="4536504"/>
          </a:xfrm>
        </p:spPr>
        <p:txBody>
          <a:bodyPr>
            <a:normAutofit lnSpcReduction="10000"/>
          </a:bodyPr>
          <a:lstStyle/>
          <a:p>
            <a:r>
              <a:rPr lang="ru-RU" sz="4200" b="1" dirty="0" smtClean="0">
                <a:solidFill>
                  <a:schemeClr val="tx1"/>
                </a:solidFill>
              </a:rPr>
              <a:t>Задачи: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Развитие физических качеств.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Правильное формирование </a:t>
            </a:r>
            <a:r>
              <a:rPr lang="ru-RU" sz="2000" dirty="0" err="1" smtClean="0">
                <a:solidFill>
                  <a:schemeClr val="tx1"/>
                </a:solidFill>
              </a:rPr>
              <a:t>опорно</a:t>
            </a:r>
            <a:r>
              <a:rPr lang="ru-RU" sz="2000" dirty="0" smtClean="0">
                <a:solidFill>
                  <a:schemeClr val="tx1"/>
                </a:solidFill>
              </a:rPr>
              <a:t> – двигательной системы организма, развитие равновесия, координации движений, крупной и мелкой моторики.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Правильное выполнение основных движений.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Формирование начальных представлений о некоторых видах спорта.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Овладение подвижными играми с правилами.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Становление целенаправленности и </a:t>
            </a:r>
            <a:r>
              <a:rPr lang="ru-RU" sz="2000" dirty="0" err="1" smtClean="0">
                <a:solidFill>
                  <a:schemeClr val="tx1"/>
                </a:solidFill>
              </a:rPr>
              <a:t>саморегуляции</a:t>
            </a:r>
            <a:r>
              <a:rPr lang="ru-RU" sz="2000" dirty="0" smtClean="0">
                <a:solidFill>
                  <a:schemeClr val="tx1"/>
                </a:solidFill>
              </a:rPr>
              <a:t> в двигательной сфере.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Овладение элементарными нормами и правилами здорового образа жизни.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6" name="Таблица 135"/>
          <p:cNvGraphicFramePr>
            <a:graphicFrameLocks noGrp="1"/>
          </p:cNvGraphicFramePr>
          <p:nvPr/>
        </p:nvGraphicFramePr>
        <p:xfrm>
          <a:off x="395536" y="1844824"/>
          <a:ext cx="8352927" cy="4104455"/>
        </p:xfrm>
        <a:graphic>
          <a:graphicData uri="http://schemas.openxmlformats.org/drawingml/2006/table">
            <a:tbl>
              <a:tblPr/>
              <a:tblGrid>
                <a:gridCol w="2835273"/>
                <a:gridCol w="505463"/>
                <a:gridCol w="1670368"/>
                <a:gridCol w="446700"/>
                <a:gridCol w="2895123"/>
              </a:tblGrid>
              <a:tr h="782246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Экспериментирование как методическая система познавательного развития дошкольников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74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23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Наблюдения – целенаправленный процесс, в результате которого ребенок должен сам получать знания</a:t>
                      </a:r>
                    </a:p>
                  </a:txBody>
                  <a:tcPr marL="42885" marR="42885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Опыты</a:t>
                      </a:r>
                    </a:p>
                  </a:txBody>
                  <a:tcPr marL="42885" marR="42885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Поисковая деятельность</a:t>
                      </a:r>
                      <a:br>
                        <a:rPr lang="ru-RU" sz="1600" dirty="0">
                          <a:latin typeface="Times New Roman"/>
                          <a:ea typeface="Times New Roman"/>
                        </a:rPr>
                      </a:b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как нахождение способа действия</a:t>
                      </a:r>
                    </a:p>
                  </a:txBody>
                  <a:tcPr marL="42885" marR="42885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>
                      <a:noFill/>
                    </a:lnL>
                    <a:lnR>
                      <a:noFill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4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Демонстрационные (показ воспитателя) и лабораторные (дети вместе</a:t>
                      </a:r>
                      <a:br>
                        <a:rPr lang="ru-RU" sz="1600">
                          <a:latin typeface="Times New Roman"/>
                          <a:ea typeface="Times New Roman"/>
                        </a:rPr>
                      </a:br>
                      <a:r>
                        <a:rPr lang="ru-RU" sz="1600">
                          <a:latin typeface="Times New Roman"/>
                          <a:ea typeface="Times New Roman"/>
                        </a:rPr>
                        <a:t>с воспитателем, с его помощью)</a:t>
                      </a:r>
                    </a:p>
                  </a:txBody>
                  <a:tcPr marL="42885" marR="42885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Кратковременные и долгосрочные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Опыт-доказательство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и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опыт-исследование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2885" marR="42885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88" name="Rectangle 140"/>
          <p:cNvSpPr>
            <a:spLocks noChangeArrowheads="1"/>
          </p:cNvSpPr>
          <p:nvPr/>
        </p:nvSpPr>
        <p:spPr bwMode="auto">
          <a:xfrm>
            <a:off x="1547664" y="148026"/>
            <a:ext cx="5992731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Детское экспериментирование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124</TotalTime>
  <Words>689</Words>
  <Application>Microsoft Office PowerPoint</Application>
  <PresentationFormat>Экран (4:3)</PresentationFormat>
  <Paragraphs>103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Образовательная программа МАДОУ Червишевского детского сада «Сибирячок»</vt:lpstr>
      <vt:lpstr>Презентация PowerPoint</vt:lpstr>
      <vt:lpstr>Цель программы:  позитивная социализация и всестороннее развитие ребенка раннего и дошкольного возраста в адекватных его возрасту детских видах деятельности. </vt:lpstr>
      <vt:lpstr> Социально – коммуникативное развитие</vt:lpstr>
      <vt:lpstr> Познавательное развитие</vt:lpstr>
      <vt:lpstr> Речевое развитие</vt:lpstr>
      <vt:lpstr> Художественно - эстетическое развитие</vt:lpstr>
      <vt:lpstr> Физическое развитие </vt:lpstr>
      <vt:lpstr>Презентация PowerPoint</vt:lpstr>
      <vt:lpstr>Детское конструирование </vt:lpstr>
      <vt:lpstr> Технологии проектной деятельности</vt:lpstr>
      <vt:lpstr> Развивающая  среда   построена  на  следующих  принципах: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МАДОУ Червишевского детского сада «Сибирячок»</dc:title>
  <cp:lastModifiedBy>МАДОУ Червишевский детский сад</cp:lastModifiedBy>
  <cp:revision>23</cp:revision>
  <dcterms:modified xsi:type="dcterms:W3CDTF">2021-01-12T11:33:47Z</dcterms:modified>
</cp:coreProperties>
</file>